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5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6" r:id="rId7"/>
    <p:sldId id="261" r:id="rId8"/>
    <p:sldId id="347" r:id="rId9"/>
    <p:sldId id="454" r:id="rId10"/>
    <p:sldId id="262" r:id="rId11"/>
    <p:sldId id="449" r:id="rId12"/>
    <p:sldId id="348" r:id="rId13"/>
    <p:sldId id="459" r:id="rId14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58" autoAdjust="0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704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9273346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5" name="Shape 5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dirty="0"/>
          </a:p>
        </p:txBody>
      </p:sp>
      <p:sp>
        <p:nvSpPr>
          <p:cNvPr id="112" name="Shape 112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</p:spPr>
        <p:txBody>
          <a:bodyPr lIns="91425" tIns="45700" rIns="91425" bIns="45700" anchor="b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dirty="0"/>
          </a:p>
        </p:txBody>
      </p:sp>
      <p:sp>
        <p:nvSpPr>
          <p:cNvPr id="112" name="Shape 112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</p:spPr>
        <p:txBody>
          <a:bodyPr lIns="91425" tIns="45700" rIns="91425" bIns="45700" anchor="b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9846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dirty="0"/>
          </a:p>
        </p:txBody>
      </p:sp>
      <p:sp>
        <p:nvSpPr>
          <p:cNvPr id="112" name="Shape 112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</p:spPr>
        <p:txBody>
          <a:bodyPr lIns="91425" tIns="45700" rIns="91425" bIns="45700" anchor="b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1" name="Shape 6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" name="Shape 6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</a:t>
            </a:fld>
            <a:endParaRPr lang="en-US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Shape 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1" name="Shape 91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</p:spPr>
        <p:txBody>
          <a:bodyPr lIns="91425" tIns="45700" rIns="91425" bIns="45700" anchor="b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97" name="Shape 9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7" name="Shape 9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Shape 1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5" name="Shape 105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</p:spPr>
        <p:txBody>
          <a:bodyPr lIns="91425" tIns="45700" rIns="91425" bIns="45700" anchor="b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5" name="Shape 5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5" name="Shape 5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825650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Shape 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841500"/>
            <a:ext cx="9144000" cy="3150371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Shape 19"/>
          <p:cNvSpPr txBox="1">
            <a:spLocks noGrp="1"/>
          </p:cNvSpPr>
          <p:nvPr>
            <p:ph type="ctrTitle"/>
          </p:nvPr>
        </p:nvSpPr>
        <p:spPr>
          <a:xfrm>
            <a:off x="304800" y="2209800"/>
            <a:ext cx="7772400" cy="762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defRPr sz="4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defRPr sz="3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defRPr sz="3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defRPr sz="3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defRPr sz="3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defRPr sz="3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defRPr sz="3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defRPr sz="3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defRPr sz="3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subTitle" idx="1"/>
          </p:nvPr>
        </p:nvSpPr>
        <p:spPr>
          <a:xfrm>
            <a:off x="1905000" y="4000500"/>
            <a:ext cx="6400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139700" algn="l" rtl="0">
              <a:spcBef>
                <a:spcPts val="46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•"/>
              <a:defRPr sz="2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95250" algn="l" rtl="0">
              <a:spcBef>
                <a:spcPts val="42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114300" algn="l" rtl="0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14300" algn="l" rtl="0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14300" algn="l" rtl="0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114300" algn="l" rtl="0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114300" algn="l" rtl="0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114300" algn="l" rtl="0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21" name="Shape 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117"/>
            <a:ext cx="9141883" cy="1293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Shape 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6629400"/>
            <a:ext cx="9144000" cy="215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Shape 2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531618" y="6128467"/>
            <a:ext cx="612380" cy="7295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 txBox="1">
            <a:spLocks noGrp="1"/>
          </p:cNvSpPr>
          <p:nvPr>
            <p:ph type="title"/>
          </p:nvPr>
        </p:nvSpPr>
        <p:spPr>
          <a:xfrm>
            <a:off x="76200" y="152400"/>
            <a:ext cx="8991600" cy="67151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defRPr sz="3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defRPr sz="380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defRPr sz="380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defRPr sz="380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defRPr sz="380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lvl="5" algn="l" rtl="0">
              <a:spcBef>
                <a:spcPts val="0"/>
              </a:spcBef>
              <a:spcAft>
                <a:spcPts val="0"/>
              </a:spcAft>
              <a:defRPr sz="380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lvl="6" algn="l" rtl="0">
              <a:spcBef>
                <a:spcPts val="0"/>
              </a:spcBef>
              <a:spcAft>
                <a:spcPts val="0"/>
              </a:spcAft>
              <a:defRPr sz="380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lvl="7" algn="l" rtl="0">
              <a:spcBef>
                <a:spcPts val="0"/>
              </a:spcBef>
              <a:spcAft>
                <a:spcPts val="0"/>
              </a:spcAft>
              <a:defRPr sz="380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lvl="8" algn="l" rtl="0">
              <a:spcBef>
                <a:spcPts val="0"/>
              </a:spcBef>
              <a:spcAft>
                <a:spcPts val="0"/>
              </a:spcAft>
              <a:defRPr sz="380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body" idx="1"/>
          </p:nvPr>
        </p:nvSpPr>
        <p:spPr>
          <a:xfrm>
            <a:off x="76200" y="1371600"/>
            <a:ext cx="8991600" cy="5029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lvl="0" indent="-165100" algn="l" rtl="0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•"/>
              <a:defRPr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lvl="1" indent="-139700" algn="l" rtl="0">
              <a:spcBef>
                <a:spcPts val="46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•"/>
              <a:defRPr sz="2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lvl="2" indent="-95250" algn="l" rtl="0">
              <a:spcBef>
                <a:spcPts val="42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•"/>
              <a:defRPr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lvl="3" indent="-114300" algn="l" rtl="0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Font typeface="Arial"/>
              <a:buChar char="•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lvl="4" indent="-114300" algn="l" rtl="0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•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lvl="5" indent="-114300" algn="l" rtl="0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•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lvl="6" indent="-114300" algn="l" rtl="0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•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lvl="7" indent="-114300" algn="l" rtl="0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•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lvl="8" indent="-114300" algn="l" rtl="0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•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ftr" idx="11"/>
          </p:nvPr>
        </p:nvSpPr>
        <p:spPr>
          <a:xfrm>
            <a:off x="457200" y="6477000"/>
            <a:ext cx="2895600" cy="228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defRPr sz="700" b="0" i="0" u="none" strike="noStrike" cap="none">
                <a:solidFill>
                  <a:srgbClr val="9DA9B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sldNum" idx="12"/>
          </p:nvPr>
        </p:nvSpPr>
        <p:spPr>
          <a:xfrm>
            <a:off x="7924800" y="6553200"/>
            <a:ext cx="609599" cy="1523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75000"/>
              </a:lnSpc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>
            <a:spLocks noGrp="1"/>
          </p:cNvSpPr>
          <p:nvPr>
            <p:ph type="title"/>
          </p:nvPr>
        </p:nvSpPr>
        <p:spPr>
          <a:xfrm>
            <a:off x="76200" y="152400"/>
            <a:ext cx="8991600" cy="67151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defRPr sz="3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defRPr sz="380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defRPr sz="380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defRPr sz="380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defRPr sz="380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lvl="5" algn="l" rtl="0">
              <a:spcBef>
                <a:spcPts val="0"/>
              </a:spcBef>
              <a:spcAft>
                <a:spcPts val="0"/>
              </a:spcAft>
              <a:defRPr sz="380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lvl="6" algn="l" rtl="0">
              <a:spcBef>
                <a:spcPts val="0"/>
              </a:spcBef>
              <a:spcAft>
                <a:spcPts val="0"/>
              </a:spcAft>
              <a:defRPr sz="380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lvl="7" algn="l" rtl="0">
              <a:spcBef>
                <a:spcPts val="0"/>
              </a:spcBef>
              <a:spcAft>
                <a:spcPts val="0"/>
              </a:spcAft>
              <a:defRPr sz="380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lvl="8" algn="l" rtl="0">
              <a:spcBef>
                <a:spcPts val="0"/>
              </a:spcBef>
              <a:spcAft>
                <a:spcPts val="0"/>
              </a:spcAft>
              <a:defRPr sz="380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ftr" idx="11"/>
          </p:nvPr>
        </p:nvSpPr>
        <p:spPr>
          <a:xfrm>
            <a:off x="457200" y="6477000"/>
            <a:ext cx="2895600" cy="228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defRPr sz="700" b="0" i="0" u="none" strike="noStrike" cap="none">
                <a:solidFill>
                  <a:srgbClr val="9DA9B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sldNum" idx="12"/>
          </p:nvPr>
        </p:nvSpPr>
        <p:spPr>
          <a:xfrm>
            <a:off x="7924800" y="6553200"/>
            <a:ext cx="609599" cy="1523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75000"/>
              </a:lnSpc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Slide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Shape 34"/>
          <p:cNvPicPr preferRelativeResize="0"/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0" y="1841500"/>
            <a:ext cx="9144000" cy="3150371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Shape 35"/>
          <p:cNvSpPr txBox="1">
            <a:spLocks noGrp="1"/>
          </p:cNvSpPr>
          <p:nvPr>
            <p:ph type="ctrTitle"/>
          </p:nvPr>
        </p:nvSpPr>
        <p:spPr>
          <a:xfrm>
            <a:off x="685800" y="3048000"/>
            <a:ext cx="7772400" cy="762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defRPr sz="4400" b="0" i="0" u="none" strike="noStrike" cap="none">
                <a:solidFill>
                  <a:srgbClr val="19202A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defRPr sz="3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defRPr sz="3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defRPr sz="3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defRPr sz="3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defRPr sz="3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defRPr sz="3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defRPr sz="3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defRPr sz="3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36" name="Shape 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117"/>
            <a:ext cx="9141883" cy="1293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Shape 3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6629400"/>
            <a:ext cx="9144000" cy="215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Shape 3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531618" y="6128467"/>
            <a:ext cx="612380" cy="7295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 txBox="1">
            <a:spLocks noGrp="1"/>
          </p:cNvSpPr>
          <p:nvPr>
            <p:ph type="title"/>
          </p:nvPr>
        </p:nvSpPr>
        <p:spPr>
          <a:xfrm>
            <a:off x="76200" y="152400"/>
            <a:ext cx="8991600" cy="67151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defRPr sz="3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defRPr sz="380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defRPr sz="380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defRPr sz="380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defRPr sz="380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lvl="5" algn="l" rtl="0">
              <a:spcBef>
                <a:spcPts val="0"/>
              </a:spcBef>
              <a:spcAft>
                <a:spcPts val="0"/>
              </a:spcAft>
              <a:defRPr sz="380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lvl="6" algn="l" rtl="0">
              <a:spcBef>
                <a:spcPts val="0"/>
              </a:spcBef>
              <a:spcAft>
                <a:spcPts val="0"/>
              </a:spcAft>
              <a:defRPr sz="380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lvl="7" algn="l" rtl="0">
              <a:spcBef>
                <a:spcPts val="0"/>
              </a:spcBef>
              <a:spcAft>
                <a:spcPts val="0"/>
              </a:spcAft>
              <a:defRPr sz="380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lvl="8" algn="l" rtl="0">
              <a:spcBef>
                <a:spcPts val="0"/>
              </a:spcBef>
              <a:spcAft>
                <a:spcPts val="0"/>
              </a:spcAft>
              <a:defRPr sz="380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body" idx="1"/>
          </p:nvPr>
        </p:nvSpPr>
        <p:spPr>
          <a:xfrm>
            <a:off x="457200" y="1371600"/>
            <a:ext cx="4038599" cy="5029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 sz="2800"/>
            </a:lvl1pPr>
            <a:lvl2pPr lvl="1" rtl="0">
              <a:spcBef>
                <a:spcPts val="0"/>
              </a:spcBef>
              <a:defRPr sz="2400"/>
            </a:lvl2pPr>
            <a:lvl3pPr lvl="2" rtl="0">
              <a:spcBef>
                <a:spcPts val="0"/>
              </a:spcBef>
              <a:defRPr sz="2000"/>
            </a:lvl3pPr>
            <a:lvl4pPr lvl="3" rtl="0">
              <a:spcBef>
                <a:spcPts val="0"/>
              </a:spcBef>
              <a:defRPr sz="1800"/>
            </a:lvl4pPr>
            <a:lvl5pPr lvl="4" rtl="0">
              <a:spcBef>
                <a:spcPts val="0"/>
              </a:spcBef>
              <a:defRPr sz="1800"/>
            </a:lvl5pPr>
            <a:lvl6pPr lvl="5" rtl="0">
              <a:spcBef>
                <a:spcPts val="0"/>
              </a:spcBef>
              <a:defRPr sz="1800"/>
            </a:lvl6pPr>
            <a:lvl7pPr lvl="6" rtl="0">
              <a:spcBef>
                <a:spcPts val="0"/>
              </a:spcBef>
              <a:defRPr sz="1800"/>
            </a:lvl7pPr>
            <a:lvl8pPr lvl="7" rtl="0">
              <a:spcBef>
                <a:spcPts val="0"/>
              </a:spcBef>
              <a:defRPr sz="1800"/>
            </a:lvl8pPr>
            <a:lvl9pPr lvl="8" rtl="0">
              <a:spcBef>
                <a:spcPts val="0"/>
              </a:spcBef>
              <a:defRPr sz="1800"/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body" idx="2"/>
          </p:nvPr>
        </p:nvSpPr>
        <p:spPr>
          <a:xfrm>
            <a:off x="4648200" y="1371600"/>
            <a:ext cx="4038599" cy="5029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 sz="2800"/>
            </a:lvl1pPr>
            <a:lvl2pPr lvl="1" rtl="0">
              <a:spcBef>
                <a:spcPts val="0"/>
              </a:spcBef>
              <a:defRPr sz="2400"/>
            </a:lvl2pPr>
            <a:lvl3pPr lvl="2" rtl="0">
              <a:spcBef>
                <a:spcPts val="0"/>
              </a:spcBef>
              <a:defRPr sz="2000"/>
            </a:lvl3pPr>
            <a:lvl4pPr lvl="3" rtl="0">
              <a:spcBef>
                <a:spcPts val="0"/>
              </a:spcBef>
              <a:defRPr sz="1800"/>
            </a:lvl4pPr>
            <a:lvl5pPr lvl="4" rtl="0">
              <a:spcBef>
                <a:spcPts val="0"/>
              </a:spcBef>
              <a:defRPr sz="1800"/>
            </a:lvl5pPr>
            <a:lvl6pPr lvl="5" rtl="0">
              <a:spcBef>
                <a:spcPts val="0"/>
              </a:spcBef>
              <a:defRPr sz="1800"/>
            </a:lvl6pPr>
            <a:lvl7pPr lvl="6" rtl="0">
              <a:spcBef>
                <a:spcPts val="0"/>
              </a:spcBef>
              <a:defRPr sz="1800"/>
            </a:lvl7pPr>
            <a:lvl8pPr lvl="7" rtl="0">
              <a:spcBef>
                <a:spcPts val="0"/>
              </a:spcBef>
              <a:defRPr sz="1800"/>
            </a:lvl8pPr>
            <a:lvl9pPr lvl="8" rtl="0">
              <a:spcBef>
                <a:spcPts val="0"/>
              </a:spcBef>
              <a:defRPr sz="1800"/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ftr" idx="11"/>
          </p:nvPr>
        </p:nvSpPr>
        <p:spPr>
          <a:xfrm>
            <a:off x="457200" y="6477000"/>
            <a:ext cx="2895600" cy="228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defRPr sz="700" b="0" i="0" u="none" strike="noStrike" cap="none">
                <a:solidFill>
                  <a:srgbClr val="9DA9B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sldNum" idx="12"/>
          </p:nvPr>
        </p:nvSpPr>
        <p:spPr>
          <a:xfrm>
            <a:off x="7924800" y="6553200"/>
            <a:ext cx="609599" cy="1523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75000"/>
              </a:lnSpc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>
            <a:spLocks noGrp="1"/>
          </p:cNvSpPr>
          <p:nvPr>
            <p:ph type="ftr" idx="11"/>
          </p:nvPr>
        </p:nvSpPr>
        <p:spPr>
          <a:xfrm>
            <a:off x="457200" y="6477000"/>
            <a:ext cx="2895600" cy="228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defRPr sz="700" b="0" i="0" u="none" strike="noStrike" cap="none">
                <a:solidFill>
                  <a:srgbClr val="9DA9B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7924800" y="6553200"/>
            <a:ext cx="609599" cy="1523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75000"/>
              </a:lnSpc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itle and Vertical Text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title"/>
          </p:nvPr>
        </p:nvSpPr>
        <p:spPr>
          <a:xfrm>
            <a:off x="76200" y="152400"/>
            <a:ext cx="8991600" cy="67151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defRPr sz="3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defRPr sz="380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defRPr sz="380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defRPr sz="380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defRPr sz="380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lvl="5" algn="l" rtl="0">
              <a:spcBef>
                <a:spcPts val="0"/>
              </a:spcBef>
              <a:spcAft>
                <a:spcPts val="0"/>
              </a:spcAft>
              <a:defRPr sz="380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lvl="6" algn="l" rtl="0">
              <a:spcBef>
                <a:spcPts val="0"/>
              </a:spcBef>
              <a:spcAft>
                <a:spcPts val="0"/>
              </a:spcAft>
              <a:defRPr sz="380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lvl="7" algn="l" rtl="0">
              <a:spcBef>
                <a:spcPts val="0"/>
              </a:spcBef>
              <a:spcAft>
                <a:spcPts val="0"/>
              </a:spcAft>
              <a:defRPr sz="380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lvl="8" algn="l" rtl="0">
              <a:spcBef>
                <a:spcPts val="0"/>
              </a:spcBef>
              <a:spcAft>
                <a:spcPts val="0"/>
              </a:spcAft>
              <a:defRPr sz="380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body" idx="1"/>
          </p:nvPr>
        </p:nvSpPr>
        <p:spPr>
          <a:xfrm rot="5400000">
            <a:off x="2057400" y="-609600"/>
            <a:ext cx="5029199" cy="8991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lvl="0" indent="-165100" algn="l" rtl="0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•"/>
              <a:defRPr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lvl="1" indent="-139700" algn="l" rtl="0">
              <a:spcBef>
                <a:spcPts val="46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•"/>
              <a:defRPr sz="2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lvl="2" indent="-95250" algn="l" rtl="0">
              <a:spcBef>
                <a:spcPts val="42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•"/>
              <a:defRPr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lvl="3" indent="-114300" algn="l" rtl="0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Font typeface="Arial"/>
              <a:buChar char="•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lvl="4" indent="-114300" algn="l" rtl="0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•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lvl="5" indent="-114300" algn="l" rtl="0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•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lvl="6" indent="-114300" algn="l" rtl="0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•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lvl="7" indent="-114300" algn="l" rtl="0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•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lvl="8" indent="-114300" algn="l" rtl="0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•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ftr" idx="11"/>
          </p:nvPr>
        </p:nvSpPr>
        <p:spPr>
          <a:xfrm>
            <a:off x="457200" y="6477000"/>
            <a:ext cx="2895600" cy="228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defRPr sz="700" b="0" i="0" u="none" strike="noStrike" cap="none">
                <a:solidFill>
                  <a:srgbClr val="9DA9B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sldNum" idx="12"/>
          </p:nvPr>
        </p:nvSpPr>
        <p:spPr>
          <a:xfrm>
            <a:off x="7924800" y="6553200"/>
            <a:ext cx="609599" cy="1523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75000"/>
              </a:lnSpc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hape 10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0" y="2117"/>
            <a:ext cx="9141883" cy="1293282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Shape 11"/>
          <p:cNvSpPr txBox="1">
            <a:spLocks noGrp="1"/>
          </p:cNvSpPr>
          <p:nvPr>
            <p:ph type="body" idx="1"/>
          </p:nvPr>
        </p:nvSpPr>
        <p:spPr>
          <a:xfrm>
            <a:off x="76200" y="1371600"/>
            <a:ext cx="8991600" cy="5029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65100" algn="l" rtl="0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139700" algn="l" rtl="0">
              <a:spcBef>
                <a:spcPts val="46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•"/>
              <a:defRPr sz="2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95250" algn="l" rtl="0">
              <a:spcBef>
                <a:spcPts val="42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114300" algn="l" rtl="0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14300" algn="l" rtl="0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14300" algn="l" rtl="0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114300" algn="l" rtl="0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114300" algn="l" rtl="0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114300" algn="l" rtl="0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ftr" idx="11"/>
          </p:nvPr>
        </p:nvSpPr>
        <p:spPr>
          <a:xfrm>
            <a:off x="457200" y="6477000"/>
            <a:ext cx="2895600" cy="228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defRPr sz="700" b="0" i="0" u="none" strike="noStrike" cap="none">
                <a:solidFill>
                  <a:srgbClr val="9DA9B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sldNum" idx="12"/>
          </p:nvPr>
        </p:nvSpPr>
        <p:spPr>
          <a:xfrm>
            <a:off x="7924800" y="6553200"/>
            <a:ext cx="609599" cy="1523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75000"/>
              </a:lnSpc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76200" y="152400"/>
            <a:ext cx="8991600" cy="67151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defRPr sz="3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defRPr sz="3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defRPr sz="3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defRPr sz="3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defRPr sz="3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defRPr sz="3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defRPr sz="3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defRPr sz="3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defRPr sz="3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5" name="Shape 15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 rot="10800000">
            <a:off x="2112" y="6705600"/>
            <a:ext cx="9141883" cy="152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Shape 16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8760217" y="6400800"/>
            <a:ext cx="383781" cy="45720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13" Type="http://schemas.openxmlformats.org/officeDocument/2006/relationships/image" Target="../media/image16.png"/><Relationship Id="rId18" Type="http://schemas.openxmlformats.org/officeDocument/2006/relationships/image" Target="../media/image2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17" Type="http://schemas.openxmlformats.org/officeDocument/2006/relationships/image" Target="../media/image20.gif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 txBox="1">
            <a:spLocks noGrp="1"/>
          </p:cNvSpPr>
          <p:nvPr>
            <p:ph type="ctrTitle"/>
          </p:nvPr>
        </p:nvSpPr>
        <p:spPr>
          <a:xfrm>
            <a:off x="304800" y="3109730"/>
            <a:ext cx="7772400" cy="120032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AWS Systems Operations</a:t>
            </a:r>
            <a:br>
              <a:rPr lang="en-US" sz="36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36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13 May 2019</a:t>
            </a:r>
            <a:br>
              <a:rPr lang="en-US" sz="36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36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Fernando Pombeiro</a:t>
            </a:r>
          </a:p>
        </p:txBody>
      </p:sp>
      <p:pic>
        <p:nvPicPr>
          <p:cNvPr id="58" name="Shape 58" descr="DI name white.ep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0214" y="335761"/>
            <a:ext cx="4371786" cy="4857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>
            <a:spLocks noGrp="1"/>
          </p:cNvSpPr>
          <p:nvPr>
            <p:ph type="title"/>
          </p:nvPr>
        </p:nvSpPr>
        <p:spPr>
          <a:xfrm>
            <a:off x="76200" y="152400"/>
            <a:ext cx="8991600" cy="6714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Brief history around AWS</a:t>
            </a:r>
            <a:endParaRPr dirty="0"/>
          </a:p>
        </p:txBody>
      </p:sp>
      <p:sp>
        <p:nvSpPr>
          <p:cNvPr id="115" name="Shape 115"/>
          <p:cNvSpPr txBox="1">
            <a:spLocks noGrp="1"/>
          </p:cNvSpPr>
          <p:nvPr>
            <p:ph type="body" idx="1"/>
          </p:nvPr>
        </p:nvSpPr>
        <p:spPr>
          <a:xfrm>
            <a:off x="76200" y="1323004"/>
            <a:ext cx="8991600" cy="5077796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-US" dirty="0"/>
              <a:t>Original idea was around an initial beta released in 2002 (called the </a:t>
            </a:r>
            <a:r>
              <a:rPr lang="en-US" b="1" dirty="0" err="1"/>
              <a:t>Amazon.com</a:t>
            </a:r>
            <a:r>
              <a:rPr lang="en-US" b="1" dirty="0"/>
              <a:t> Web Service</a:t>
            </a:r>
            <a:r>
              <a:rPr lang="en-US" dirty="0"/>
              <a:t> that offered SOAP and XML interfaces for the Amazon product catalogue. </a:t>
            </a:r>
          </a:p>
          <a:p>
            <a:pPr>
              <a:spcBef>
                <a:spcPts val="0"/>
              </a:spcBef>
            </a:pPr>
            <a:r>
              <a:rPr lang="en-US" dirty="0"/>
              <a:t>In 2003, during an executive retreat at Jeff Bezos’ house, the Amazon leadership team was asked to identify the core strengths of the company.</a:t>
            </a:r>
          </a:p>
          <a:p>
            <a:pPr>
              <a:spcBef>
                <a:spcPts val="0"/>
              </a:spcBef>
            </a:pPr>
            <a:r>
              <a:rPr lang="en-US" dirty="0"/>
              <a:t>What emerged from that was the infrastructure advantage that Amazon had over it’s competition.</a:t>
            </a:r>
          </a:p>
          <a:p>
            <a:pPr marL="603250" lvl="1" indent="0">
              <a:spcBef>
                <a:spcPts val="0"/>
              </a:spcBef>
              <a:buNone/>
            </a:pP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EA009BA-F803-2649-987C-625E4EB8AF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1309" y="5360275"/>
            <a:ext cx="1646621" cy="1234966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>
            <a:spLocks noGrp="1"/>
          </p:cNvSpPr>
          <p:nvPr>
            <p:ph type="title"/>
          </p:nvPr>
        </p:nvSpPr>
        <p:spPr>
          <a:xfrm>
            <a:off x="76200" y="152400"/>
            <a:ext cx="8991600" cy="6714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Brief history of AWS (continued)</a:t>
            </a:r>
            <a:endParaRPr dirty="0"/>
          </a:p>
        </p:txBody>
      </p:sp>
      <p:sp>
        <p:nvSpPr>
          <p:cNvPr id="115" name="Shape 115"/>
          <p:cNvSpPr txBox="1">
            <a:spLocks noGrp="1"/>
          </p:cNvSpPr>
          <p:nvPr>
            <p:ph type="body" idx="1"/>
          </p:nvPr>
        </p:nvSpPr>
        <p:spPr>
          <a:xfrm>
            <a:off x="76200" y="1323004"/>
            <a:ext cx="8991600" cy="5077796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-US" dirty="0"/>
              <a:t>The initial AWS offering was launched on March 19, 2006 offering two services: </a:t>
            </a:r>
          </a:p>
          <a:p>
            <a:pPr lvl="1">
              <a:spcBef>
                <a:spcPts val="0"/>
              </a:spcBef>
            </a:pPr>
            <a:r>
              <a:rPr lang="en-US" dirty="0"/>
              <a:t>S3</a:t>
            </a:r>
          </a:p>
          <a:p>
            <a:pPr lvl="1">
              <a:spcBef>
                <a:spcPts val="0"/>
              </a:spcBef>
            </a:pPr>
            <a:r>
              <a:rPr lang="en-US" dirty="0"/>
              <a:t>EC2</a:t>
            </a:r>
          </a:p>
          <a:p>
            <a:pPr lvl="1">
              <a:spcBef>
                <a:spcPts val="0"/>
              </a:spcBef>
            </a:pPr>
            <a:r>
              <a:rPr lang="en-US" dirty="0"/>
              <a:t>(SQS followed soon after)</a:t>
            </a:r>
          </a:p>
          <a:p>
            <a:pPr lvl="1">
              <a:spcBef>
                <a:spcPts val="0"/>
              </a:spcBef>
            </a:pPr>
            <a:r>
              <a:rPr lang="en-US" dirty="0"/>
              <a:t>Elastic Block Store came after that</a:t>
            </a:r>
          </a:p>
          <a:p>
            <a:pPr lvl="1">
              <a:spcBef>
                <a:spcPts val="0"/>
              </a:spcBef>
            </a:pPr>
            <a:r>
              <a:rPr lang="en-US" dirty="0"/>
              <a:t>Then the Content Delivery Network known as Amazon </a:t>
            </a:r>
            <a:r>
              <a:rPr lang="en-US" dirty="0" err="1"/>
              <a:t>Cloudfront</a:t>
            </a:r>
            <a:endParaRPr lang="en-US" dirty="0"/>
          </a:p>
          <a:p>
            <a:pPr lvl="1">
              <a:spcBef>
                <a:spcPts val="0"/>
              </a:spcBef>
            </a:pPr>
            <a:endParaRPr lang="en-US" dirty="0"/>
          </a:p>
          <a:p>
            <a:pPr lvl="1">
              <a:spcBef>
                <a:spcPts val="0"/>
              </a:spcBef>
            </a:pPr>
            <a:r>
              <a:rPr lang="en-US" i="1" dirty="0"/>
              <a:t>We will be using all of these</a:t>
            </a:r>
          </a:p>
        </p:txBody>
      </p:sp>
    </p:spTree>
    <p:extLst>
      <p:ext uri="{BB962C8B-B14F-4D97-AF65-F5344CB8AC3E}">
        <p14:creationId xmlns:p14="http://schemas.microsoft.com/office/powerpoint/2010/main" val="18276977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>
            <a:spLocks noGrp="1"/>
          </p:cNvSpPr>
          <p:nvPr>
            <p:ph type="title"/>
          </p:nvPr>
        </p:nvSpPr>
        <p:spPr>
          <a:xfrm>
            <a:off x="76200" y="152400"/>
            <a:ext cx="8991600" cy="6714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Cloud Computing</a:t>
            </a:r>
            <a:endParaRPr dirty="0"/>
          </a:p>
        </p:txBody>
      </p:sp>
      <p:sp>
        <p:nvSpPr>
          <p:cNvPr id="115" name="Shape 115"/>
          <p:cNvSpPr txBox="1">
            <a:spLocks noGrp="1"/>
          </p:cNvSpPr>
          <p:nvPr>
            <p:ph type="body" idx="1"/>
          </p:nvPr>
        </p:nvSpPr>
        <p:spPr>
          <a:xfrm>
            <a:off x="76200" y="1371600"/>
            <a:ext cx="8991600" cy="50291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-US" dirty="0"/>
              <a:t> So basically- the rest is kind of history. The growth of AWS is, well:</a:t>
            </a:r>
            <a:br>
              <a:rPr lang="en-US" dirty="0"/>
            </a:b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C166DCC-6ED3-CF48-8D4A-000E5F00CF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945" y="2442741"/>
            <a:ext cx="5097517" cy="3787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2882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92D5BC-FB3B-E946-96AA-25FF0CCE5F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history (continued)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21E3F5-F669-DC43-B240-5B17812D07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296" y="1487514"/>
            <a:ext cx="7525407" cy="4625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0704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>
            <a:spLocks noGrp="1"/>
          </p:cNvSpPr>
          <p:nvPr>
            <p:ph type="title"/>
          </p:nvPr>
        </p:nvSpPr>
        <p:spPr>
          <a:xfrm>
            <a:off x="76200" y="149603"/>
            <a:ext cx="8991600" cy="67710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About DI</a:t>
            </a:r>
          </a:p>
        </p:txBody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76200" y="1371600"/>
            <a:ext cx="8991600" cy="50291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ymbol"/>
              <a:buChar char="•"/>
            </a:pPr>
            <a:r>
              <a:rPr lang="en-US"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Founded in 2003; headquartered in Boulder, Colorado</a:t>
            </a:r>
          </a:p>
          <a:p>
            <a:pPr marL="342900" marR="0" lvl="0" indent="-342900" algn="l" rtl="0">
              <a:spcBef>
                <a:spcPts val="15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ymbol"/>
              <a:buChar char="•"/>
            </a:pPr>
            <a:r>
              <a:rPr lang="en-US"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Founder and CEO, Kelby Zorgdrager, has 20 years’ experience in Technical Learning and Development</a:t>
            </a:r>
          </a:p>
          <a:p>
            <a:pPr marL="342900" marR="0" lvl="0" indent="-342900" algn="l" rtl="0">
              <a:spcBef>
                <a:spcPts val="15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ymbol"/>
              <a:buChar char="•"/>
            </a:pPr>
            <a:r>
              <a:rPr lang="en-US"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More than 40,000 developers trained in 30 countries since 2003</a:t>
            </a:r>
          </a:p>
          <a:p>
            <a:pPr marL="342900" marR="0" lvl="0" indent="-342900" algn="l" rtl="0">
              <a:spcBef>
                <a:spcPts val="15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ymbol"/>
              <a:buChar char="•"/>
            </a:pPr>
            <a:r>
              <a:rPr lang="en-US"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Managed and delivered learning solutions to more than 4,000 developers globally in 2014</a:t>
            </a:r>
          </a:p>
          <a:p>
            <a:pPr marL="342900" marR="0" lvl="0" indent="-342900" algn="l" rtl="0">
              <a:spcBef>
                <a:spcPts val="1500"/>
              </a:spcBef>
              <a:spcAft>
                <a:spcPts val="900"/>
              </a:spcAft>
              <a:buClr>
                <a:schemeClr val="accent1"/>
              </a:buClr>
              <a:buSzPct val="100000"/>
              <a:buFont typeface="Noto Symbol"/>
              <a:buChar char="•"/>
            </a:pPr>
            <a:r>
              <a:rPr lang="en-US"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Over 200 different course offerings available in Open Source, Java development, web and mobile application development, cloud computing, and more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 txBox="1">
            <a:spLocks noGrp="1"/>
          </p:cNvSpPr>
          <p:nvPr>
            <p:ph type="title"/>
          </p:nvPr>
        </p:nvSpPr>
        <p:spPr>
          <a:xfrm>
            <a:off x="76200" y="152400"/>
            <a:ext cx="8991600" cy="67151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Our Customers Include</a:t>
            </a:r>
          </a:p>
        </p:txBody>
      </p:sp>
      <p:sp>
        <p:nvSpPr>
          <p:cNvPr id="71" name="Shape 71"/>
          <p:cNvSpPr txBox="1">
            <a:spLocks noGrp="1"/>
          </p:cNvSpPr>
          <p:nvPr>
            <p:ph type="ftr" idx="11"/>
          </p:nvPr>
        </p:nvSpPr>
        <p:spPr>
          <a:xfrm>
            <a:off x="457200" y="6477000"/>
            <a:ext cx="2895600" cy="2286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700" b="0" i="0" u="none" strike="noStrike" cap="none">
                <a:solidFill>
                  <a:srgbClr val="9DA9B2"/>
                </a:solidFill>
                <a:latin typeface="Arial"/>
                <a:ea typeface="Arial"/>
                <a:cs typeface="Arial"/>
                <a:sym typeface="Arial"/>
              </a:rPr>
              <a:t>Copyright DevelopIntelligence LLC</a:t>
            </a:r>
          </a:p>
        </p:txBody>
      </p:sp>
      <p:pic>
        <p:nvPicPr>
          <p:cNvPr id="72" name="Shape 72" descr="appl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5674" y="1723374"/>
            <a:ext cx="658025" cy="763381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Shape 73" descr="ebay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69260" y="5444232"/>
            <a:ext cx="1875867" cy="693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Shape 74" descr="salesforc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311742" y="2988047"/>
            <a:ext cx="1463039" cy="935736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Shape 75" descr="starbucks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975407" y="1663609"/>
            <a:ext cx="914400" cy="932688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Shape 76" descr="head_logo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691528" y="5625019"/>
            <a:ext cx="1832237" cy="572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Shape 77" descr="autodesk_logo_screen_color_black_medium.jpg"/>
          <p:cNvPicPr preferRelativeResize="0"/>
          <p:nvPr/>
        </p:nvPicPr>
        <p:blipFill rotWithShape="1">
          <a:blip r:embed="rId8">
            <a:alphaModFix/>
          </a:blip>
          <a:srcRect t="32667" b="32667"/>
          <a:stretch/>
        </p:blipFill>
        <p:spPr>
          <a:xfrm>
            <a:off x="1993656" y="3128400"/>
            <a:ext cx="1854846" cy="643012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Shape 78" descr="LibertyMutual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162316" y="4292646"/>
            <a:ext cx="2398239" cy="64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Shape 79" descr="Time Warner.png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843249" y="1842885"/>
            <a:ext cx="2356501" cy="603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Shape 80" descr="Intuit.png"/>
          <p:cNvPicPr preferRelativeResize="0"/>
          <p:nvPr/>
        </p:nvPicPr>
        <p:blipFill rotWithShape="1">
          <a:blip r:embed="rId11">
            <a:alphaModFix/>
          </a:blip>
          <a:srcRect l="11371" t="11157" r="10650" b="18595"/>
          <a:stretch/>
        </p:blipFill>
        <p:spPr>
          <a:xfrm>
            <a:off x="6644868" y="1842885"/>
            <a:ext cx="1405968" cy="553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Shape 81" descr="VMware.png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1607657" y="4442010"/>
            <a:ext cx="2121317" cy="482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Shape 82" descr="yahoo_word.png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4075942" y="4367305"/>
            <a:ext cx="1648967" cy="65836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Shape 83" descr="oracle.png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6301226" y="3023811"/>
            <a:ext cx="2224373" cy="815256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Shape 84" descr="AOL.png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2570697" y="5565255"/>
            <a:ext cx="1653852" cy="554916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Shape 85" descr="logo_usbank_siteheader.png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283480" y="5503996"/>
            <a:ext cx="2058065" cy="756023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Shape 86" descr="1625_3344_ADP_Red.gif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229748" y="2994493"/>
            <a:ext cx="1399134" cy="872188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Shape 87" descr="Dell.png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377978" y="4252303"/>
            <a:ext cx="893503" cy="8935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 txBox="1">
            <a:spLocks noGrp="1"/>
          </p:cNvSpPr>
          <p:nvPr>
            <p:ph type="title"/>
          </p:nvPr>
        </p:nvSpPr>
        <p:spPr>
          <a:xfrm>
            <a:off x="76200" y="152400"/>
            <a:ext cx="8991600" cy="6714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About the Instructor</a:t>
            </a:r>
          </a:p>
        </p:txBody>
      </p:sp>
      <p:sp>
        <p:nvSpPr>
          <p:cNvPr id="94" name="Shape 94"/>
          <p:cNvSpPr txBox="1">
            <a:spLocks noGrp="1"/>
          </p:cNvSpPr>
          <p:nvPr>
            <p:ph type="body" idx="1"/>
          </p:nvPr>
        </p:nvSpPr>
        <p:spPr>
          <a:xfrm>
            <a:off x="76200" y="1371600"/>
            <a:ext cx="8991600" cy="50291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>
              <a:spcBef>
                <a:spcPts val="0"/>
              </a:spcBef>
            </a:pPr>
            <a:r>
              <a:rPr lang="en-US" dirty="0"/>
              <a:t>Background: Six years military (two tours in Iraq) defusing mines followed by four years at </a:t>
            </a:r>
            <a:r>
              <a:rPr lang="en-US" dirty="0" err="1"/>
              <a:t>Amazon.com</a:t>
            </a:r>
            <a:r>
              <a:rPr lang="en-US" dirty="0"/>
              <a:t> in operations. </a:t>
            </a:r>
          </a:p>
          <a:p>
            <a:pPr marL="457200" lvl="0" indent="-228600">
              <a:spcBef>
                <a:spcPts val="0"/>
              </a:spcBef>
            </a:pPr>
            <a:r>
              <a:rPr lang="en-US" dirty="0"/>
              <a:t>Transitioned to the gaming world in 2009 as a coder.</a:t>
            </a:r>
          </a:p>
          <a:p>
            <a:pPr marL="457200" lvl="0" indent="-228600">
              <a:spcBef>
                <a:spcPts val="0"/>
              </a:spcBef>
            </a:pPr>
            <a:r>
              <a:rPr lang="en-US" dirty="0"/>
              <a:t>Been coding for ~ 10 years:</a:t>
            </a:r>
          </a:p>
          <a:p>
            <a:pPr marL="857250" lvl="1" indent="-228600">
              <a:spcBef>
                <a:spcPts val="0"/>
              </a:spcBef>
            </a:pPr>
            <a:r>
              <a:rPr lang="en-US" dirty="0"/>
              <a:t>LAMP stack initially</a:t>
            </a:r>
          </a:p>
          <a:p>
            <a:pPr marL="857250" lvl="1" indent="-228600">
              <a:spcBef>
                <a:spcPts val="0"/>
              </a:spcBef>
            </a:pPr>
            <a:r>
              <a:rPr lang="en-US" dirty="0"/>
              <a:t>Transitioned to Python, MongoDB, ELK and GOLANG</a:t>
            </a:r>
          </a:p>
          <a:p>
            <a:pPr marL="457200" indent="-228600">
              <a:spcBef>
                <a:spcPts val="0"/>
              </a:spcBef>
            </a:pPr>
            <a:r>
              <a:rPr lang="en-US" dirty="0"/>
              <a:t>Working in coding naturally led to a move to DEVOPS- in startups- which is where I am now</a:t>
            </a:r>
          </a:p>
          <a:p>
            <a:pPr marL="457200" lvl="0" indent="-228600">
              <a:spcBef>
                <a:spcPts val="0"/>
              </a:spcBef>
            </a:pPr>
            <a:endParaRPr lang="en-US" dirty="0"/>
          </a:p>
          <a:p>
            <a:pPr marL="457200" lvl="0" indent="-228600">
              <a:spcBef>
                <a:spcPts val="0"/>
              </a:spcBef>
            </a:pPr>
            <a:r>
              <a:rPr lang="en-US" dirty="0"/>
              <a:t>Introductions! </a:t>
            </a:r>
          </a:p>
          <a:p>
            <a:pPr marL="457200" lvl="0" indent="-228600">
              <a:spcBef>
                <a:spcPts val="0"/>
              </a:spcBef>
            </a:pPr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>
            <a:spLocks noGrp="1"/>
          </p:cNvSpPr>
          <p:nvPr>
            <p:ph type="title"/>
          </p:nvPr>
        </p:nvSpPr>
        <p:spPr>
          <a:xfrm>
            <a:off x="76200" y="152400"/>
            <a:ext cx="8991600" cy="67151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About </a:t>
            </a:r>
            <a:r>
              <a:rPr lang="en-US" sz="3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the AWS-Architecting </a:t>
            </a:r>
            <a:r>
              <a:rPr lang="en-US" sz="3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Course</a:t>
            </a:r>
          </a:p>
        </p:txBody>
      </p:sp>
      <p:sp>
        <p:nvSpPr>
          <p:cNvPr id="100" name="Shape 100"/>
          <p:cNvSpPr txBox="1">
            <a:spLocks noGrp="1"/>
          </p:cNvSpPr>
          <p:nvPr>
            <p:ph type="body" idx="1"/>
          </p:nvPr>
        </p:nvSpPr>
        <p:spPr>
          <a:xfrm>
            <a:off x="76200" y="1371600"/>
            <a:ext cx="8991600" cy="50291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457200" indent="-457200">
              <a:spcBef>
                <a:spcPts val="0"/>
              </a:spcBef>
              <a:buSzPct val="100000"/>
            </a:pPr>
            <a:r>
              <a:rPr lang="en-US" dirty="0">
                <a:solidFill>
                  <a:srgbClr val="000000"/>
                </a:solidFill>
              </a:rPr>
              <a:t>In this course we’ll be covering an introduction to AWS architecting. </a:t>
            </a:r>
          </a:p>
          <a:p>
            <a:pPr marL="457200" indent="-457200">
              <a:spcBef>
                <a:spcPts val="0"/>
              </a:spcBef>
              <a:buSzPct val="100000"/>
            </a:pPr>
            <a:r>
              <a:rPr lang="en-US" dirty="0">
                <a:solidFill>
                  <a:srgbClr val="000000"/>
                </a:solidFill>
              </a:rPr>
              <a:t>Now- AWS offers </a:t>
            </a:r>
            <a:r>
              <a:rPr lang="en-US" b="1" dirty="0">
                <a:solidFill>
                  <a:srgbClr val="000000"/>
                </a:solidFill>
              </a:rPr>
              <a:t>upwards of 90 services</a:t>
            </a:r>
            <a:r>
              <a:rPr lang="en-US" dirty="0">
                <a:solidFill>
                  <a:srgbClr val="000000"/>
                </a:solidFill>
              </a:rPr>
              <a:t> to customers…so we will obviously not be going into deep dives on all of them (that’s all we would talk about and we want to be able to do some practical work!)</a:t>
            </a:r>
          </a:p>
          <a:p>
            <a:pPr marL="457200" indent="-457200">
              <a:spcBef>
                <a:spcPts val="0"/>
              </a:spcBef>
              <a:buSzPct val="100000"/>
            </a:pPr>
            <a:r>
              <a:rPr lang="en-US" dirty="0">
                <a:solidFill>
                  <a:srgbClr val="000000"/>
                </a:solidFill>
              </a:rPr>
              <a:t>Our focus will be primarily on the commonly used parts of AWS to put up a robust, inexpensive, flexible architecture.</a:t>
            </a:r>
          </a:p>
        </p:txBody>
      </p:sp>
      <p:sp>
        <p:nvSpPr>
          <p:cNvPr id="101" name="Shape 101"/>
          <p:cNvSpPr txBox="1">
            <a:spLocks noGrp="1"/>
          </p:cNvSpPr>
          <p:nvPr>
            <p:ph type="ftr" idx="11"/>
          </p:nvPr>
        </p:nvSpPr>
        <p:spPr>
          <a:xfrm>
            <a:off x="457200" y="6477000"/>
            <a:ext cx="2895600" cy="2286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700" b="0" i="0" u="none" strike="noStrike" cap="none">
                <a:solidFill>
                  <a:srgbClr val="9DA9B2"/>
                </a:solidFill>
                <a:latin typeface="Arial"/>
                <a:ea typeface="Arial"/>
                <a:cs typeface="Arial"/>
                <a:sym typeface="Arial"/>
              </a:rPr>
              <a:t>Copyright DevelopIntelligence LLC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>
            <a:spLocks noGrp="1"/>
          </p:cNvSpPr>
          <p:nvPr>
            <p:ph type="title"/>
          </p:nvPr>
        </p:nvSpPr>
        <p:spPr>
          <a:xfrm>
            <a:off x="76200" y="152400"/>
            <a:ext cx="8991600" cy="67151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About the AWS Architect Course</a:t>
            </a:r>
          </a:p>
        </p:txBody>
      </p:sp>
      <p:sp>
        <p:nvSpPr>
          <p:cNvPr id="100" name="Shape 100"/>
          <p:cNvSpPr txBox="1">
            <a:spLocks noGrp="1"/>
          </p:cNvSpPr>
          <p:nvPr>
            <p:ph type="body" idx="1"/>
          </p:nvPr>
        </p:nvSpPr>
        <p:spPr>
          <a:xfrm>
            <a:off x="76200" y="1371600"/>
            <a:ext cx="8991600" cy="50291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457200" indent="-457200">
              <a:spcBef>
                <a:spcPts val="0"/>
              </a:spcBef>
              <a:buSzPct val="100000"/>
            </a:pPr>
            <a:r>
              <a:rPr lang="en-US" b="1" dirty="0">
                <a:solidFill>
                  <a:srgbClr val="008000"/>
                </a:solidFill>
              </a:rPr>
              <a:t>The course will move between lectures and labs with the over-arching theme to create a single application. </a:t>
            </a:r>
          </a:p>
          <a:p>
            <a:pPr marL="457200" indent="-457200">
              <a:spcBef>
                <a:spcPts val="0"/>
              </a:spcBef>
              <a:buSzPct val="100000"/>
            </a:pPr>
            <a:r>
              <a:rPr lang="en-US" b="1" dirty="0">
                <a:solidFill>
                  <a:srgbClr val="008000"/>
                </a:solidFill>
              </a:rPr>
              <a:t>As I am a movie fan this will have to do with bad films.</a:t>
            </a:r>
          </a:p>
          <a:p>
            <a:pPr marL="457200" indent="-457200">
              <a:spcBef>
                <a:spcPts val="0"/>
              </a:spcBef>
              <a:buSzPct val="100000"/>
            </a:pPr>
            <a:endParaRPr lang="en-US" dirty="0">
              <a:solidFill>
                <a:srgbClr val="008000"/>
              </a:solidFill>
            </a:endParaRPr>
          </a:p>
          <a:p>
            <a:pPr marL="457200" indent="-457200">
              <a:spcBef>
                <a:spcPts val="0"/>
              </a:spcBef>
              <a:buSzPct val="100000"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1" name="Shape 101"/>
          <p:cNvSpPr txBox="1">
            <a:spLocks noGrp="1"/>
          </p:cNvSpPr>
          <p:nvPr>
            <p:ph type="ftr" idx="11"/>
          </p:nvPr>
        </p:nvSpPr>
        <p:spPr>
          <a:xfrm>
            <a:off x="457200" y="6477000"/>
            <a:ext cx="2895600" cy="2286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700" b="0" i="0" u="none" strike="noStrike" cap="none">
                <a:solidFill>
                  <a:srgbClr val="9DA9B2"/>
                </a:solidFill>
                <a:latin typeface="Arial"/>
                <a:ea typeface="Arial"/>
                <a:cs typeface="Arial"/>
                <a:sym typeface="Arial"/>
              </a:rPr>
              <a:t>Copyright DevelopIntelligence LLC</a:t>
            </a:r>
          </a:p>
        </p:txBody>
      </p:sp>
    </p:spTree>
    <p:extLst>
      <p:ext uri="{BB962C8B-B14F-4D97-AF65-F5344CB8AC3E}">
        <p14:creationId xmlns:p14="http://schemas.microsoft.com/office/powerpoint/2010/main" val="37357444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>
            <a:spLocks noGrp="1"/>
          </p:cNvSpPr>
          <p:nvPr>
            <p:ph type="title"/>
          </p:nvPr>
        </p:nvSpPr>
        <p:spPr>
          <a:xfrm>
            <a:off x="76200" y="152400"/>
            <a:ext cx="8991600" cy="6714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Class Schedule</a:t>
            </a:r>
          </a:p>
        </p:txBody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76200" y="1371600"/>
            <a:ext cx="8991600" cy="50291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r>
              <a:rPr lang="en-US" dirty="0"/>
              <a:t>Class schedule: </a:t>
            </a:r>
          </a:p>
          <a:p>
            <a:pPr marL="857250" lvl="1" indent="-228600">
              <a:spcBef>
                <a:spcPts val="0"/>
              </a:spcBef>
            </a:pPr>
            <a:r>
              <a:rPr lang="en-US" dirty="0"/>
              <a:t>Pretty simple: Around 2.5 hours then 20 minute break broken into three parts:</a:t>
            </a:r>
          </a:p>
          <a:p>
            <a:pPr marL="1257300" lvl="2" indent="-228600">
              <a:spcBef>
                <a:spcPts val="0"/>
              </a:spcBef>
            </a:pPr>
            <a:r>
              <a:rPr lang="en-US" dirty="0"/>
              <a:t>Meet n’ greet: 9 – 9:30am</a:t>
            </a:r>
          </a:p>
          <a:p>
            <a:pPr marL="1257300" lvl="2" indent="-228600">
              <a:spcBef>
                <a:spcPts val="0"/>
              </a:spcBef>
            </a:pPr>
            <a:r>
              <a:rPr lang="en-US" dirty="0"/>
              <a:t>Lab Setup: 9:30 to 10:30am</a:t>
            </a:r>
          </a:p>
          <a:p>
            <a:pPr marL="1257300" lvl="2" indent="-228600">
              <a:spcBef>
                <a:spcPts val="0"/>
              </a:spcBef>
            </a:pPr>
            <a:r>
              <a:rPr lang="en-US" dirty="0"/>
              <a:t>Break: 10:30am to 10:45am</a:t>
            </a:r>
          </a:p>
          <a:p>
            <a:pPr marL="1257300" lvl="2" indent="-228600">
              <a:spcBef>
                <a:spcPts val="0"/>
              </a:spcBef>
            </a:pPr>
            <a:r>
              <a:rPr lang="en-US" dirty="0"/>
              <a:t>Lecture 1: 10:45am to 12:15pm</a:t>
            </a:r>
          </a:p>
          <a:p>
            <a:pPr marL="1257300" lvl="2" indent="-228600">
              <a:spcBef>
                <a:spcPts val="0"/>
              </a:spcBef>
            </a:pPr>
            <a:r>
              <a:rPr lang="en-US" dirty="0"/>
              <a:t>Lunch: 12:15 to 1:15pm</a:t>
            </a:r>
          </a:p>
          <a:p>
            <a:pPr marL="1257300" lvl="2" indent="-228600">
              <a:spcBef>
                <a:spcPts val="0"/>
              </a:spcBef>
            </a:pPr>
            <a:r>
              <a:rPr lang="en-US" dirty="0"/>
              <a:t>Lab 1: 1:15pm to 3:45pm</a:t>
            </a:r>
          </a:p>
          <a:p>
            <a:pPr marL="1257300" lvl="2" indent="-228600">
              <a:spcBef>
                <a:spcPts val="0"/>
              </a:spcBef>
            </a:pPr>
            <a:r>
              <a:rPr lang="en-US" dirty="0"/>
              <a:t>Break: 3:45pm – 4pm</a:t>
            </a:r>
          </a:p>
          <a:p>
            <a:pPr marL="1257300" lvl="2" indent="-228600">
              <a:spcBef>
                <a:spcPts val="0"/>
              </a:spcBef>
            </a:pPr>
            <a:r>
              <a:rPr lang="en-US" dirty="0"/>
              <a:t>Lecture 2: 4pm to 5:30pm </a:t>
            </a:r>
          </a:p>
          <a:p>
            <a:pPr marL="1257300" lvl="2" indent="-228600">
              <a:spcBef>
                <a:spcPts val="0"/>
              </a:spcBef>
            </a:pPr>
            <a:r>
              <a:rPr lang="en-US" dirty="0"/>
              <a:t>Questions &amp; whatnot: after 5:30pm</a:t>
            </a:r>
          </a:p>
          <a:p>
            <a:pPr marL="857250" lvl="1" indent="-228600">
              <a:spcBef>
                <a:spcPts val="0"/>
              </a:spcBef>
            </a:pPr>
            <a:r>
              <a:rPr lang="en-US" dirty="0"/>
              <a:t>Breaks:</a:t>
            </a:r>
          </a:p>
          <a:p>
            <a:pPr marL="1257300" lvl="2" indent="-228600">
              <a:spcBef>
                <a:spcPts val="0"/>
              </a:spcBef>
            </a:pPr>
            <a:r>
              <a:rPr lang="en-US" sz="1600" dirty="0"/>
              <a:t>As needed. Nothing formal (we’re all adults!) but one rule: </a:t>
            </a:r>
            <a:br>
              <a:rPr lang="en-US" sz="1600" dirty="0"/>
            </a:br>
            <a:r>
              <a:rPr lang="en-US" sz="1600" dirty="0"/>
              <a:t>PLEASE do not return to your workstations and start “doing email” or I will NEVER SEE YOU AGAIN!</a:t>
            </a:r>
          </a:p>
          <a:p>
            <a:pPr marL="457200" lvl="0" indent="-228600">
              <a:spcBef>
                <a:spcPts val="0"/>
              </a:spcBef>
            </a:pPr>
            <a:endParaRPr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 txBox="1">
            <a:spLocks noGrp="1"/>
          </p:cNvSpPr>
          <p:nvPr>
            <p:ph type="ctrTitle"/>
          </p:nvPr>
        </p:nvSpPr>
        <p:spPr>
          <a:xfrm>
            <a:off x="304800" y="3109730"/>
            <a:ext cx="7772400" cy="120032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Lab Setup (Please see LAB SETUP in </a:t>
            </a:r>
            <a:r>
              <a:rPr lang="en-US" sz="3600" b="1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Github</a:t>
            </a:r>
            <a:r>
              <a:rPr lang="en-US" sz="36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</a:p>
        </p:txBody>
      </p:sp>
      <p:pic>
        <p:nvPicPr>
          <p:cNvPr id="58" name="Shape 58" descr="DI name white.ep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0214" y="335761"/>
            <a:ext cx="4371786" cy="485754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2" descr="Image result for golang">
            <a:extLst>
              <a:ext uri="{FF2B5EF4-FFF2-40B4-BE49-F238E27FC236}">
                <a16:creationId xmlns:a16="http://schemas.microsoft.com/office/drawing/2014/main" id="{34FB7144-7B03-7745-B4DD-A8D766CCDB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4669" y="5117003"/>
            <a:ext cx="1729949" cy="1274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37448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 txBox="1">
            <a:spLocks noGrp="1"/>
          </p:cNvSpPr>
          <p:nvPr>
            <p:ph type="ctrTitle"/>
          </p:nvPr>
        </p:nvSpPr>
        <p:spPr>
          <a:xfrm>
            <a:off x="304800" y="3109730"/>
            <a:ext cx="7772400" cy="120032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Overview of the AWS system</a:t>
            </a:r>
          </a:p>
        </p:txBody>
      </p:sp>
      <p:pic>
        <p:nvPicPr>
          <p:cNvPr id="58" name="Shape 58" descr="DI name white.ep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0214" y="335761"/>
            <a:ext cx="4371786" cy="48575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33834513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Theme">
  <a:themeElements>
    <a:clrScheme name="">
      <a:dk1>
        <a:srgbClr val="000000"/>
      </a:dk1>
      <a:lt1>
        <a:srgbClr val="FFFFFF"/>
      </a:lt1>
      <a:dk2>
        <a:srgbClr val="AC4509"/>
      </a:dk2>
      <a:lt2>
        <a:srgbClr val="5F5F5F"/>
      </a:lt2>
      <a:accent1>
        <a:srgbClr val="F27C14"/>
      </a:accent1>
      <a:accent2>
        <a:srgbClr val="F09B60"/>
      </a:accent2>
      <a:accent3>
        <a:srgbClr val="FFFFFF"/>
      </a:accent3>
      <a:accent4>
        <a:srgbClr val="000000"/>
      </a:accent4>
      <a:accent5>
        <a:srgbClr val="F7BFAA"/>
      </a:accent5>
      <a:accent6>
        <a:srgbClr val="D98C56"/>
      </a:accent6>
      <a:hlink>
        <a:srgbClr val="B33709"/>
      </a:hlink>
      <a:folHlink>
        <a:srgbClr val="CC4013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30919</TotalTime>
  <Words>551</Words>
  <Application>Microsoft Macintosh PowerPoint</Application>
  <PresentationFormat>On-screen Show (4:3)</PresentationFormat>
  <Paragraphs>65</Paragraphs>
  <Slides>13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Noto Symbol</vt:lpstr>
      <vt:lpstr>Default Theme</vt:lpstr>
      <vt:lpstr>AWS Systems Operations 13 May 2019 Fernando Pombeiro</vt:lpstr>
      <vt:lpstr>About DI</vt:lpstr>
      <vt:lpstr>Our Customers Include</vt:lpstr>
      <vt:lpstr>About the Instructor</vt:lpstr>
      <vt:lpstr>About the AWS-Architecting Course</vt:lpstr>
      <vt:lpstr>About the AWS Architect Course</vt:lpstr>
      <vt:lpstr>Class Schedule</vt:lpstr>
      <vt:lpstr>Lab Setup (Please see LAB SETUP in Github)</vt:lpstr>
      <vt:lpstr>Overview of the AWS system</vt:lpstr>
      <vt:lpstr>Brief history around AWS</vt:lpstr>
      <vt:lpstr>Brief history of AWS (continued)</vt:lpstr>
      <vt:lpstr>Cloud Computing</vt:lpstr>
      <vt:lpstr>AWS history (continued)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ELK Stack iTriage | 10/4/2016</dc:title>
  <cp:lastModifiedBy>Pombeiro, Fernando</cp:lastModifiedBy>
  <cp:revision>179</cp:revision>
  <dcterms:modified xsi:type="dcterms:W3CDTF">2019-04-09T19:09:34Z</dcterms:modified>
</cp:coreProperties>
</file>